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537" r:id="rId3"/>
    <p:sldId id="586" r:id="rId4"/>
    <p:sldId id="550" r:id="rId5"/>
    <p:sldId id="547" r:id="rId6"/>
    <p:sldId id="577" r:id="rId7"/>
    <p:sldId id="578" r:id="rId8"/>
    <p:sldId id="579" r:id="rId9"/>
    <p:sldId id="580" r:id="rId10"/>
    <p:sldId id="571" r:id="rId11"/>
    <p:sldId id="575" r:id="rId12"/>
    <p:sldId id="329" r:id="rId13"/>
    <p:sldId id="330" r:id="rId14"/>
    <p:sldId id="331" r:id="rId15"/>
    <p:sldId id="332" r:id="rId16"/>
    <p:sldId id="581" r:id="rId17"/>
    <p:sldId id="587" r:id="rId18"/>
    <p:sldId id="574" r:id="rId19"/>
    <p:sldId id="566" r:id="rId20"/>
    <p:sldId id="567" r:id="rId21"/>
    <p:sldId id="582" r:id="rId22"/>
    <p:sldId id="5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91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5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8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77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2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28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76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1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4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37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2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8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65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7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ooseframework.inl.gov/bison/source/materials/UO2Therma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DAB2-D749-9663-7099-561E5DE2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A200-9A4A-0E24-F655-7F5C7B512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6072554" cy="4157663"/>
          </a:xfrm>
        </p:spPr>
        <p:txBody>
          <a:bodyPr/>
          <a:lstStyle/>
          <a:p>
            <a:r>
              <a:rPr lang="en-US" sz="2000" dirty="0"/>
              <a:t>Actinides, rare earths, and transition metals can form mixed oxides with UO2 (soluble fission products): these atoms act as phonon scattering centers as a result of the differences in bonding, radii, or mass, and thus decrease kth</a:t>
            </a:r>
          </a:p>
          <a:p>
            <a:r>
              <a:rPr lang="en-US" sz="2000" dirty="0"/>
              <a:t>Volatile fission products/gases are partially in solution and partially in bubbles, where they act as phonon scatterers or as low kth composite fractions</a:t>
            </a:r>
          </a:p>
          <a:p>
            <a:r>
              <a:rPr lang="en-US" sz="2000" dirty="0"/>
              <a:t>Point defects and extended defects contribute to the degradation of the thermal conductivity by scattering or limiting the mean free path of the phonons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67119-D937-88AE-31AB-D5B7BC81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B2148-EA4C-9BEC-B447-E5D49BFA4E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4709" y="2417631"/>
            <a:ext cx="4735952" cy="30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9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23BC-AB13-A049-9D14-F8095262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44FB-A261-1C43-A834-D547BBBE1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985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We have established correlations for thermal conductivity of fresh UO2 fuel as a function of temperature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2000" dirty="0"/>
              <a:t>Where t = T/1000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The first part of the equation describes the phonon interactions </a:t>
            </a:r>
          </a:p>
          <a:p>
            <a:pPr lvl="1"/>
            <a:r>
              <a:rPr lang="en-US" sz="2000" dirty="0">
                <a:solidFill>
                  <a:srgbClr val="23FF05"/>
                </a:solidFill>
              </a:rPr>
              <a:t>The second part describes electronic transport which becomes significant at high temperature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69F8-8412-8D46-AF22-F204AFA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99836D-CC45-E14D-8D83-831325CB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226" y="3240267"/>
            <a:ext cx="4849774" cy="488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1B3D7-16AF-A240-A2E2-E785C25B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453" y="2403563"/>
            <a:ext cx="4735952" cy="30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7F66-8667-9747-AC98-5386FCEF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C28B-56E0-5643-A058-7EC11CFE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UO</a:t>
            </a:r>
            <a:r>
              <a:rPr lang="en-US" baseline="-25000" dirty="0">
                <a:latin typeface="Arial" charset="0"/>
                <a:ea typeface="MS PGothic" charset="0"/>
              </a:rPr>
              <a:t>2</a:t>
            </a:r>
            <a:r>
              <a:rPr lang="en-US" dirty="0">
                <a:latin typeface="Arial" charset="0"/>
                <a:ea typeface="MS PGothic" charset="0"/>
              </a:rPr>
              <a:t> thermal conductivity is low and decreases more during reactor operation</a:t>
            </a:r>
          </a:p>
          <a:p>
            <a:r>
              <a:rPr lang="en-US" dirty="0"/>
              <a:t>The thermal conductivity has been collected after various amounts of burnup to make empirical fits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F6CF-A206-C74A-AB6F-5210D00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357D662-8961-1D47-A056-3FDBF40D9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052" y="4651821"/>
          <a:ext cx="6705076" cy="651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78160" imgH="406080" progId="Equation.3">
                  <p:embed/>
                </p:oleObj>
              </mc:Choice>
              <mc:Fallback>
                <p:oleObj name="Equation" r:id="rId2" imgW="4178160" imgH="4060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357D662-8961-1D47-A056-3FDBF40D9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52" y="4651821"/>
                        <a:ext cx="6705076" cy="651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6ABB3B95-D499-CA42-9672-690C3008C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5978" y="1967299"/>
          <a:ext cx="4558934" cy="39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203952" imgH="4402938" progId="">
                  <p:embed/>
                </p:oleObj>
              </mc:Choice>
              <mc:Fallback>
                <p:oleObj r:id="rId4" imgW="5203952" imgH="4402938" progId="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6ABB3B95-D499-CA42-9672-690C3008C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978" y="1967299"/>
                        <a:ext cx="4558934" cy="3902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67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4273-79E0-2143-B0E7-F1AE74C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empirical model used in BISON is the NFIR model</a:t>
                </a:r>
              </a:p>
              <a:p>
                <a:r>
                  <a:rPr lang="en-US" dirty="0"/>
                  <a:t>The model is a function of the temperature T (in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C) and the burnup β (in MWD/</a:t>
                </a:r>
                <a:r>
                  <a:rPr lang="en-US" dirty="0" err="1"/>
                  <a:t>kgU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064F-A733-8C43-8392-E5E8600C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1884-8184-A446-8369-02FC42382906}"/>
              </a:ext>
            </a:extLst>
          </p:cNvPr>
          <p:cNvGrpSpPr/>
          <p:nvPr/>
        </p:nvGrpSpPr>
        <p:grpSpPr>
          <a:xfrm>
            <a:off x="502731" y="3799145"/>
            <a:ext cx="7320853" cy="2096641"/>
            <a:chOff x="1196982" y="3800021"/>
            <a:chExt cx="8483600" cy="2341639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DE478E37-2576-0844-AC97-9EE5E18D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3800021"/>
              <a:ext cx="5410200" cy="2413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B76DE0A9-E0F6-8F41-AD1A-A90FA779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168160"/>
              <a:ext cx="3492500" cy="558800"/>
            </a:xfrm>
            <a:prstGeom prst="rect">
              <a:avLst/>
            </a:prstGeom>
          </p:spPr>
        </p:pic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07D79B9A-F3D8-CA44-BCDB-D956BDDD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726960"/>
              <a:ext cx="8483600" cy="5334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D6D82B0A-D859-4C48-9C99-94DDDA26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260360"/>
              <a:ext cx="6858000" cy="5334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7DB420B2-719A-E644-AD3A-33C902D25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862260"/>
              <a:ext cx="2857500" cy="2794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CCD86-1EDE-D740-B56C-3C28CA570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239" y="3028901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0A2B-E6A0-8D42-B5CA-06A96433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6D93-A352-E54C-89CD-B17941B5B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27235" cy="3965670"/>
          </a:xfrm>
        </p:spPr>
        <p:txBody>
          <a:bodyPr/>
          <a:lstStyle/>
          <a:p>
            <a:r>
              <a:rPr lang="en-US" dirty="0"/>
              <a:t>The R</a:t>
            </a:r>
            <a:r>
              <a:rPr lang="en-US" baseline="-25000" dirty="0"/>
              <a:t>f</a:t>
            </a:r>
            <a:r>
              <a:rPr lang="en-US" dirty="0"/>
              <a:t> function switches between two k</a:t>
            </a:r>
            <a:r>
              <a:rPr lang="en-US" baseline="-25000" dirty="0"/>
              <a:t>ph</a:t>
            </a:r>
            <a:r>
              <a:rPr lang="en-US" dirty="0"/>
              <a:t> functions, accounting for thermal recovery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7B61-097A-0F42-8BB5-D4D4A35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AC627-0B90-284A-8A60-57C40309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655416"/>
            <a:ext cx="2349907" cy="226758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E710241-3779-7943-8F38-E1F56D1C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176" y="3178832"/>
            <a:ext cx="3013824" cy="50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6AC22-529F-0C45-BB86-FFB77D5C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8" y="3417921"/>
            <a:ext cx="41910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A9F60-2980-B048-B5BC-7B5CAA6B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31" y="3417921"/>
            <a:ext cx="419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F56E-684B-9E46-0184-D937763B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MOOSE/BISON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BB7E-77F3-727B-EAA1-B368F937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85183" cy="396567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https://mooseframework.inl.gov/bison/source/materials/UO2Thermal.html</a:t>
            </a:r>
            <a:endParaRPr lang="en-US" dirty="0"/>
          </a:p>
          <a:p>
            <a:r>
              <a:rPr lang="en-US" dirty="0"/>
              <a:t>Fink-</a:t>
            </a:r>
            <a:r>
              <a:rPr lang="en-US" dirty="0" err="1"/>
              <a:t>Lucuta</a:t>
            </a:r>
            <a:endParaRPr lang="en-US" dirty="0"/>
          </a:p>
          <a:p>
            <a:r>
              <a:rPr lang="en-US" dirty="0"/>
              <a:t>Halden</a:t>
            </a:r>
          </a:p>
          <a:p>
            <a:r>
              <a:rPr lang="en-US" dirty="0"/>
              <a:t>NFIR</a:t>
            </a:r>
          </a:p>
          <a:p>
            <a:r>
              <a:rPr lang="en-US" dirty="0"/>
              <a:t>NFI</a:t>
            </a:r>
          </a:p>
          <a:p>
            <a:r>
              <a:rPr lang="en-US" dirty="0"/>
              <a:t>Ronchi-</a:t>
            </a:r>
            <a:r>
              <a:rPr lang="en-US" dirty="0" err="1"/>
              <a:t>Staicu</a:t>
            </a:r>
            <a:endParaRPr lang="en-US" dirty="0"/>
          </a:p>
          <a:p>
            <a:r>
              <a:rPr lang="en-US" dirty="0" err="1"/>
              <a:t>Toptan</a:t>
            </a:r>
            <a:r>
              <a:rPr lang="en-US" dirty="0"/>
              <a:t> (NCSU alum)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8E50C-9D8E-C5D2-B0DC-E78DA395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DF0DC7-0811-87A2-B79F-93AA7A530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0749" y="2160495"/>
            <a:ext cx="4681651" cy="37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5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0FE3-9B84-154C-911C-3D55F7F2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Other Physical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3119-4514-4441-BC64-B0004A46E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293360" cy="4157663"/>
          </a:xfrm>
        </p:spPr>
        <p:txBody>
          <a:bodyPr/>
          <a:lstStyle/>
          <a:p>
            <a:r>
              <a:rPr lang="en-US" sz="2000" dirty="0"/>
              <a:t>An important effect of radiation damage is the volume increase of the crystal lattice, leading to macroscopic swelling of the fuel material</a:t>
            </a:r>
          </a:p>
          <a:p>
            <a:r>
              <a:rPr lang="en-US" sz="2000" dirty="0"/>
              <a:t>Alpha particle damage alone can cause approximately 0.4% swelling</a:t>
            </a:r>
          </a:p>
          <a:p>
            <a:r>
              <a:rPr lang="en-US" sz="2000" dirty="0"/>
              <a:t>Mechanical properties also vary with damage</a:t>
            </a:r>
          </a:p>
          <a:p>
            <a:r>
              <a:rPr lang="en-US" sz="2000" dirty="0"/>
              <a:t>Hardness increases as a function of dpa</a:t>
            </a:r>
          </a:p>
          <a:p>
            <a:r>
              <a:rPr lang="en-US" sz="2000" dirty="0"/>
              <a:t>Young’s modulus decreases with dpa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32C78-AEC2-7543-950C-5BE2E21D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F6D67-D098-534E-BE8E-7E834262E0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075" y="3348136"/>
            <a:ext cx="3003815" cy="223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15732-A7E7-6540-807F-7F89C46C67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660" y="857449"/>
            <a:ext cx="2918460" cy="2448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9D706-B520-DB48-82D5-5F14A99B80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0890" y="3262805"/>
            <a:ext cx="3231109" cy="23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BE65-EA33-1E27-56CE-E2C2B17D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D6AA5-7E15-D5D2-21E6-D2B97AFB3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984345" cy="3965670"/>
          </a:xfrm>
        </p:spPr>
        <p:txBody>
          <a:bodyPr/>
          <a:lstStyle/>
          <a:p>
            <a:r>
              <a:rPr lang="en-US" sz="2000" dirty="0"/>
              <a:t>At the beginning of the irradiation, the local power is ~10% higher on the pellet periphery, due to self-shielding effect in 235U fissions driven by neutrons entering the rods after interactions in the water</a:t>
            </a:r>
          </a:p>
          <a:p>
            <a:r>
              <a:rPr lang="en-US" sz="2000" dirty="0"/>
              <a:t>With increasing burnup, a strong capture of neutrons by U-238 in the resonance range occurs at the periphery of the fuel</a:t>
            </a:r>
          </a:p>
          <a:p>
            <a:r>
              <a:rPr lang="en-US" sz="2000" dirty="0"/>
              <a:t>This leads to the production of Pu-239, and leads to a higher fissile density and thus a further increase in the local power/burnup</a:t>
            </a:r>
          </a:p>
          <a:p>
            <a:r>
              <a:rPr lang="en-US" sz="2000" dirty="0"/>
              <a:t>This high local burnup area is on the outer ring of the fuel and is about 200 microns thick, which represents about 8% of the fuel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D40A2-C122-748D-287A-ABF9B301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A6F1C-644B-3526-0AF4-93577663AE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945" y="2160495"/>
            <a:ext cx="4505289" cy="3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2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CF0A-FB4F-F14A-9D10-B2D7EF5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965F-60E3-9840-A7E1-862600FE5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74295" cy="3965670"/>
          </a:xfrm>
        </p:spPr>
        <p:txBody>
          <a:bodyPr/>
          <a:lstStyle/>
          <a:p>
            <a:r>
              <a:rPr lang="en-US" sz="2000" dirty="0"/>
              <a:t>When thermal recovery is not sufficiently efficient (at lower temperatures), the accumulation of defects at high burnup can lead to the instability of the crystalline structure, initiating a restructuring driven by the energy stored in the material</a:t>
            </a:r>
          </a:p>
          <a:p>
            <a:r>
              <a:rPr lang="en-US" sz="2000" dirty="0"/>
              <a:t>This can be amorphization (not observed in UO2) or recrystallization/polygonization</a:t>
            </a:r>
          </a:p>
          <a:p>
            <a:r>
              <a:rPr lang="en-US" sz="2000" dirty="0"/>
              <a:t>Polygonization is the rearrangement of dislocations into sub-domain walls with slightly misaligned grains</a:t>
            </a:r>
          </a:p>
          <a:p>
            <a:r>
              <a:rPr lang="en-US" sz="2000" dirty="0"/>
              <a:t>In UO2, grains subdivide from 10 microns in size to 100-200 nm size, and a densely porous structure is formed (~20% porosity)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BCB2B-E992-4441-95C8-78A017C7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BAF5-E9B2-7248-9AE1-49352A76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0598" y="2571267"/>
            <a:ext cx="5081402" cy="26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53A-0044-E74B-AB34-073F5125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DC90-CC3F-2D46-ABBB-95604395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25924" cy="3965670"/>
          </a:xfrm>
        </p:spPr>
        <p:txBody>
          <a:bodyPr/>
          <a:lstStyle/>
          <a:p>
            <a:r>
              <a:rPr lang="en-US" sz="2000" dirty="0"/>
              <a:t>The increase of the relative porosity volume degrades the material conductivity and reduces the mean grain size</a:t>
            </a:r>
          </a:p>
          <a:p>
            <a:r>
              <a:rPr lang="en-US" sz="2000" dirty="0"/>
              <a:t>On the other hand, the intragranular irradiation defect-cleaning improves the fuel intrinsic thermal conductivity</a:t>
            </a:r>
          </a:p>
          <a:p>
            <a:r>
              <a:rPr lang="en-US" sz="2000" dirty="0"/>
              <a:t>Fission gas in HBS bubble is retained, not released</a:t>
            </a:r>
          </a:p>
          <a:p>
            <a:r>
              <a:rPr lang="en-US" sz="2000" dirty="0"/>
              <a:t>Exact mechanism of HBS formation is not fully understood, believe to be polygonization, interacting with fission gas bubbles, dislocation growth, and high levels of energy deposition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D85E4-BA66-354B-9C43-D5865BAE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1BE0-6844-054D-9C3D-11E7D80FAB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69366" y="3270679"/>
            <a:ext cx="4691364" cy="184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D81E5-FE66-954A-BF79-8BA494556A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1895" y="2708475"/>
            <a:ext cx="3051205" cy="2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5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MOOSE project due end of next week</a:t>
            </a:r>
          </a:p>
          <a:p>
            <a:r>
              <a:rPr lang="en-US" dirty="0"/>
              <a:t>Exam next Thursday: 2/29</a:t>
            </a:r>
          </a:p>
          <a:p>
            <a:r>
              <a:rPr lang="en-US" dirty="0"/>
              <a:t>Problem session next Tuesday: 2/27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1FB7-A422-CC47-3EB9-B1E9E8D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5C1C5-DC4A-95FC-775C-72103329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06817" cy="3965670"/>
          </a:xfrm>
        </p:spPr>
        <p:txBody>
          <a:bodyPr/>
          <a:lstStyle/>
          <a:p>
            <a:r>
              <a:rPr lang="en-US" sz="2000" dirty="0"/>
              <a:t>HBS has a high fission gas retention capacity, and does not evolve toward an open system of interconnected channels, even when porosity reaches very high values</a:t>
            </a:r>
          </a:p>
          <a:p>
            <a:r>
              <a:rPr lang="en-US" sz="2000" dirty="0"/>
              <a:t>Thus, the HBS is a relatively stable structure, limiting pressure increase in the plenum</a:t>
            </a:r>
          </a:p>
          <a:p>
            <a:r>
              <a:rPr lang="en-US" sz="2000" dirty="0"/>
              <a:t>While burnup is higher in the rim region, the HBS polygonization removes/sweeps defects to new grain boundaries, removing some phonon scatterers</a:t>
            </a:r>
          </a:p>
          <a:p>
            <a:r>
              <a:rPr lang="en-US" sz="2000" dirty="0"/>
              <a:t>Despite high porosity, thermal conductivity increases, slightly decreasing centerline temperatures in high burnup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B1FEA-7CDB-4C28-CDE5-8C028979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19B49-BF83-C00D-78FA-752813401A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111" y="2074829"/>
            <a:ext cx="3821289" cy="2550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D0638-F448-C209-51D4-B99C2D476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8431" y="4625658"/>
            <a:ext cx="2946647" cy="19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5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7CAA-C15D-A23E-A5D9-0DBFBEF7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Effects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9D1E5-B8B5-EB31-B642-DFCB5E5FD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Formation of loops of voids as primary defect clusters</a:t>
            </a:r>
          </a:p>
          <a:p>
            <a:r>
              <a:rPr lang="en-US" dirty="0"/>
              <a:t>Radiation effects include both chemistry and physical property changes</a:t>
            </a:r>
          </a:p>
          <a:p>
            <a:r>
              <a:rPr lang="en-US" dirty="0"/>
              <a:t>One of the key physical properties modified is the thermal conductivity</a:t>
            </a:r>
          </a:p>
          <a:p>
            <a:pPr lvl="1"/>
            <a:r>
              <a:rPr lang="en-US" dirty="0"/>
              <a:t>have several empirical (and mechanistic) models to account for burnup and temperature</a:t>
            </a:r>
          </a:p>
          <a:p>
            <a:r>
              <a:rPr lang="en-US" dirty="0"/>
              <a:t>HBS forms towards the end of life, generating a fine-grained structure with high porosity</a:t>
            </a:r>
          </a:p>
          <a:p>
            <a:r>
              <a:rPr lang="en-US" dirty="0"/>
              <a:t>HBS retains fission gas and slightly increases thermal conductivity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48CE9-A7E5-9148-B3CB-661558CE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8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1970-F3F5-A94D-AE92-F20A7982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11F14-73E2-A715-A83A-56B9AADE5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4157664"/>
          </a:xfrm>
        </p:spPr>
        <p:txBody>
          <a:bodyPr/>
          <a:lstStyle/>
          <a:p>
            <a:r>
              <a:rPr lang="en-US" sz="2000" dirty="0"/>
              <a:t>Dr. Jiang covered an intro to numerical thermomechanics</a:t>
            </a:r>
          </a:p>
          <a:p>
            <a:r>
              <a:rPr lang="en-US" sz="2000" dirty="0"/>
              <a:t>Fuel performance codes are focused on predicting the temperature of the pellet and the stress in the cladding</a:t>
            </a:r>
          </a:p>
          <a:p>
            <a:r>
              <a:rPr lang="en-US" sz="2000" dirty="0"/>
              <a:t>All fuel performance codes</a:t>
            </a:r>
          </a:p>
          <a:p>
            <a:pPr lvl="1"/>
            <a:r>
              <a:rPr lang="en-US" sz="2000" dirty="0"/>
              <a:t>Numerically model the temperature in the fuel</a:t>
            </a:r>
          </a:p>
          <a:p>
            <a:pPr lvl="1"/>
            <a:r>
              <a:rPr lang="en-US" sz="2000" dirty="0"/>
              <a:t>Numerically model the stress in the cladding</a:t>
            </a:r>
          </a:p>
          <a:p>
            <a:pPr lvl="1"/>
            <a:r>
              <a:rPr lang="en-US" sz="2000" dirty="0"/>
              <a:t>And consider gap pressure, closure, and heat transfer in some way</a:t>
            </a:r>
          </a:p>
          <a:p>
            <a:r>
              <a:rPr lang="en-US" sz="2000" dirty="0"/>
              <a:t>Last-Last Time:</a:t>
            </a:r>
          </a:p>
          <a:p>
            <a:pPr lvl="1"/>
            <a:r>
              <a:rPr lang="en-US" sz="2000" dirty="0"/>
              <a:t>Gap size change due to thermal expansion</a:t>
            </a:r>
          </a:p>
          <a:p>
            <a:pPr lvl="1"/>
            <a:r>
              <a:rPr lang="en-US" sz="2000" dirty="0"/>
              <a:t>Intro into defects and materials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1D232-F61C-0870-5C34-3688EEE4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7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UO2 Radiation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0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6515-BEE7-E61D-D574-934E56A6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58E3-1D21-8DA5-12FE-4E373BF90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macroscopic and observable results of exposure of solids to energetic particles are collectively known as radiation effects 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Heat production from the nuclear fuel to generate electricity ensues mostly from the slow down of the fission products by nuclear or electronic interactions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a direct consequence, there are also defects created along the path of the fission fragments leading to modification of the physical properties of the fuel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C5CF6-4F66-D006-A3AC-7CEE537014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Most Frenkel defects (interstitial-vacancy pair) are produced by secondary collision cascades</a:t>
            </a:r>
          </a:p>
          <a:p>
            <a:r>
              <a:rPr lang="en-US" sz="2000" dirty="0"/>
              <a:t>Local charge neutrality prevents the formation of interstitials and vacancies as independent processes, as the cations and anions are charged species</a:t>
            </a:r>
          </a:p>
          <a:p>
            <a:r>
              <a:rPr lang="en-US" sz="2000" dirty="0"/>
              <a:t>In UO2, two anion vacancies need to be created for each cation vacancy, forming a Schottky trio</a:t>
            </a:r>
          </a:p>
          <a:p>
            <a:r>
              <a:rPr lang="en-US" sz="2000" dirty="0"/>
              <a:t>The dominant defect type is anion Frenkel pairs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F2CAA-FBA3-C1AB-9867-CCCF4331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8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1F2-7559-F046-AEB2-DD5A8F43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A014-154F-2EAE-BC21-FD60C215F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6579476" cy="4157663"/>
          </a:xfrm>
        </p:spPr>
        <p:txBody>
          <a:bodyPr/>
          <a:lstStyle/>
          <a:p>
            <a:r>
              <a:rPr lang="en-US" sz="2000" dirty="0"/>
              <a:t>Dislocations generally a mixture of screw and edge components in the shape of a loop</a:t>
            </a:r>
          </a:p>
          <a:p>
            <a:r>
              <a:rPr lang="en-US" sz="2000" dirty="0"/>
              <a:t>The most important slip system in UO2 is the one which minimizes the electrostatic energy, the easy slip along {100}&lt;110&gt; tends to minimize the intense repulsive force between cations</a:t>
            </a:r>
          </a:p>
          <a:p>
            <a:r>
              <a:rPr lang="en-US" sz="2000" dirty="0"/>
              <a:t>Prismatic loops are of interstitial type and consist of a disc-shaped layer of defects in a cluster</a:t>
            </a:r>
          </a:p>
          <a:p>
            <a:r>
              <a:rPr lang="en-US" sz="2000" dirty="0"/>
              <a:t>This defect cluster is more energetically favorable than dispersed defects in the bulk</a:t>
            </a:r>
          </a:p>
          <a:p>
            <a:r>
              <a:rPr lang="en-US" sz="2000" dirty="0"/>
              <a:t>Vacancy clusters will form into voids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E98DB-EAC8-56C8-3D71-E066248E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0179B-6939-8C7E-38AE-53CBEB90A3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8352" y="1999457"/>
            <a:ext cx="4012120" cy="3647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62B38B-17FA-52BB-A120-396A20C36614}"/>
              </a:ext>
            </a:extLst>
          </p:cNvPr>
          <p:cNvSpPr txBox="1"/>
          <p:nvPr/>
        </p:nvSpPr>
        <p:spPr>
          <a:xfrm>
            <a:off x="7571708" y="5710020"/>
            <a:ext cx="3645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Prismatic loops in UO2 from alpha particle irradiation</a:t>
            </a:r>
          </a:p>
        </p:txBody>
      </p:sp>
    </p:spTree>
    <p:extLst>
      <p:ext uri="{BB962C8B-B14F-4D97-AF65-F5344CB8AC3E}">
        <p14:creationId xmlns:p14="http://schemas.microsoft.com/office/powerpoint/2010/main" val="239427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4654-70BB-5C96-CD96-1898405F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4BDC9-1BC2-32B6-D8CC-E769F9FDA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6266688" cy="4157663"/>
          </a:xfrm>
        </p:spPr>
        <p:txBody>
          <a:bodyPr/>
          <a:lstStyle/>
          <a:p>
            <a:r>
              <a:rPr lang="en-US" sz="2000" dirty="0"/>
              <a:t>Due to preferential absorption of interstitials at dislocations, we are left with a slight excess of vacancies in the bulk to nucleate and grow voids</a:t>
            </a:r>
          </a:p>
          <a:p>
            <a:r>
              <a:rPr lang="en-US" sz="2000" dirty="0"/>
              <a:t>Void nucleation can occur homogeneously by the collection of vacancies in the matrix, or heterogeneously at structural features (precipitates, grain boundaries, etc.)</a:t>
            </a:r>
          </a:p>
          <a:p>
            <a:r>
              <a:rPr lang="en-US" sz="2000" dirty="0"/>
              <a:t>The vacancy-rich radiation damage core is considered to be an important void nucleation mechanism in UO2</a:t>
            </a:r>
          </a:p>
          <a:p>
            <a:r>
              <a:rPr lang="en-US" sz="2000" dirty="0"/>
              <a:t>Vacancy diffusion then allows void growth</a:t>
            </a:r>
          </a:p>
          <a:p>
            <a:r>
              <a:rPr lang="en-US" sz="2000" dirty="0"/>
              <a:t>Gas atoms can often serve to stabilize small voids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F4351-AC68-5583-AC05-78E4C7A98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FC4BD-4C0E-0249-1802-00868D88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264" y="1511808"/>
            <a:ext cx="3231162" cy="4446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12FFB-9548-BE8B-2E0F-4B35DF2300B2}"/>
              </a:ext>
            </a:extLst>
          </p:cNvPr>
          <p:cNvSpPr txBox="1"/>
          <p:nvPr/>
        </p:nvSpPr>
        <p:spPr>
          <a:xfrm>
            <a:off x="7924800" y="6098189"/>
            <a:ext cx="332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Voids (bright spots) from alpha irradiation in UO2</a:t>
            </a:r>
          </a:p>
        </p:txBody>
      </p:sp>
    </p:spTree>
    <p:extLst>
      <p:ext uri="{BB962C8B-B14F-4D97-AF65-F5344CB8AC3E}">
        <p14:creationId xmlns:p14="http://schemas.microsoft.com/office/powerpoint/2010/main" val="101570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CC82-F9DF-CB15-CAB6-FED72213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6B8F-0187-AB0D-2481-305E53349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10972800" cy="4157663"/>
          </a:xfrm>
        </p:spPr>
        <p:txBody>
          <a:bodyPr/>
          <a:lstStyle/>
          <a:p>
            <a:r>
              <a:rPr lang="en-US" sz="2400" dirty="0"/>
              <a:t>Chemistry changes</a:t>
            </a:r>
          </a:p>
          <a:p>
            <a:pPr lvl="1"/>
            <a:r>
              <a:rPr lang="en-US" sz="2200" dirty="0"/>
              <a:t>two fission products are generated from each fission, resulting up to about 3% of the chemical species present at the end of life for commercial fuel</a:t>
            </a:r>
          </a:p>
          <a:p>
            <a:pPr lvl="1"/>
            <a:r>
              <a:rPr lang="en-US" sz="2200" dirty="0"/>
              <a:t>the amount of fission products change both chemical and physical properties</a:t>
            </a:r>
          </a:p>
          <a:p>
            <a:r>
              <a:rPr lang="en-US" sz="2400" dirty="0"/>
              <a:t>Physical property changes</a:t>
            </a:r>
          </a:p>
          <a:p>
            <a:pPr lvl="1"/>
            <a:r>
              <a:rPr lang="en-US" sz="2200" dirty="0"/>
              <a:t>The physical effects caused by atomic displacements are rather complex and depend on the relative sink strengths of a given material for interstitials and vacancies and on the temperature</a:t>
            </a:r>
          </a:p>
          <a:p>
            <a:pPr lvl="1"/>
            <a:r>
              <a:rPr lang="en-US" sz="2200" dirty="0"/>
              <a:t>lattice parameter, thermal conductivity, elasticity, formation of the high burnup structure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43944-0C64-C1DA-82C8-E55D6301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3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91DCF-FF43-6E4B-899D-1CE8D743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F91DB-6CF3-9842-AAFF-C28399332F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One of the major effects of defect formation is the degradation of thermal diffusivity, due to phonon scattering</a:t>
            </a:r>
          </a:p>
          <a:p>
            <a:r>
              <a:rPr lang="en-US" sz="2000" dirty="0"/>
              <a:t>Results obtained on irradiated UO2 show that the thermal conductivity is decreasing with increasing burn-up, and that at equal burn-up, samples with higher irradiation temperatures have higher thermal conductivity</a:t>
            </a:r>
          </a:p>
          <a:p>
            <a:r>
              <a:rPr lang="en-US" sz="2000" dirty="0"/>
              <a:t>There are mesoscopic and atomistic features that affect the thermal conductivity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98778-6F0D-EB45-9BF1-9CCD7207EC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porosity existing in fresh fuels evolves during irradiation and has a strong impact on heat transport, because voids/bubbles have significantly lower kth than the lattice</a:t>
            </a:r>
          </a:p>
          <a:p>
            <a:r>
              <a:rPr lang="en-US" sz="2000" dirty="0"/>
              <a:t>Precipitates are formed by fission products that are insoluble in the UO2 lattice, forming oxide or metallic inclusions: can use composite theory to get effective thermal conductivities; typically, these precipitates INCREASE the thermal conductivity of the fuel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4E0E-4828-424C-95DA-D7DCB622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628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1440</Words>
  <Application>Microsoft Macintosh PowerPoint</Application>
  <PresentationFormat>Widescreen</PresentationFormat>
  <Paragraphs>134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NCStateU-horizontal-left-logo</vt:lpstr>
      <vt:lpstr>1_NCStateU-horizontal-left-logo</vt:lpstr>
      <vt:lpstr>Equation</vt:lpstr>
      <vt:lpstr>Nuclear Fuel Performance</vt:lpstr>
      <vt:lpstr>Housekeeping</vt:lpstr>
      <vt:lpstr>Last Time</vt:lpstr>
      <vt:lpstr>UO2 Radiation effects</vt:lpstr>
      <vt:lpstr>Radiation Damage</vt:lpstr>
      <vt:lpstr>Loop Formation</vt:lpstr>
      <vt:lpstr>Voids</vt:lpstr>
      <vt:lpstr>Radiation Effects</vt:lpstr>
      <vt:lpstr>Thermal Conductivity Degradation</vt:lpstr>
      <vt:lpstr>Thermal Conductivity Degradation</vt:lpstr>
      <vt:lpstr>UO2 Thermal Conductivity</vt:lpstr>
      <vt:lpstr>UO2 Thermal Conductivity</vt:lpstr>
      <vt:lpstr>UO2 Thermal Conductivity</vt:lpstr>
      <vt:lpstr>UO2 Thermal Conductivity</vt:lpstr>
      <vt:lpstr>MOOSE/BISON Models</vt:lpstr>
      <vt:lpstr>Other Physical Changes</vt:lpstr>
      <vt:lpstr>High Burnup Structure (HBS)</vt:lpstr>
      <vt:lpstr>High Burnup Structure (HBS)</vt:lpstr>
      <vt:lpstr>High Burnup Structure (HBS)</vt:lpstr>
      <vt:lpstr>High Burnup Structure (HBS)</vt:lpstr>
      <vt:lpstr>Radiation Effects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Fuel Performance</dc:title>
  <dc:creator>Benjamin W. Beeler</dc:creator>
  <cp:lastModifiedBy>Benjamin Beeler</cp:lastModifiedBy>
  <cp:revision>8</cp:revision>
  <dcterms:created xsi:type="dcterms:W3CDTF">2024-02-20T20:00:53Z</dcterms:created>
  <dcterms:modified xsi:type="dcterms:W3CDTF">2025-02-06T21:33:53Z</dcterms:modified>
</cp:coreProperties>
</file>